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0" r:id="rId8"/>
    <p:sldId id="263" r:id="rId9"/>
    <p:sldId id="268" r:id="rId10"/>
    <p:sldId id="269" r:id="rId11"/>
    <p:sldId id="271" r:id="rId12"/>
    <p:sldId id="272" r:id="rId13"/>
    <p:sldId id="274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96" r:id="rId25"/>
    <p:sldId id="295" r:id="rId26"/>
    <p:sldId id="285" r:id="rId27"/>
    <p:sldId id="290" r:id="rId28"/>
    <p:sldId id="294" r:id="rId29"/>
    <p:sldId id="286" r:id="rId30"/>
    <p:sldId id="284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903C8E-2674-9746-8C86-3B51843ACEC9}" type="datetimeFigureOut">
              <a:rPr lang="fr-FR" smtClean="0"/>
              <a:t>13/10/17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CCF172-F115-704D-AEA0-F17324D503E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anniecerf/Documents/MISSIONS%20DEPARTEMENTALES%20-%20copie/formations/2017%202018/Etaples%20t%C3%A2ches%20complexes%20/Doc_entier_Indicateur_de_progres1103_548431.pdf" TargetMode="External"/><Relationship Id="rId3" Type="http://schemas.openxmlformats.org/officeDocument/2006/relationships/hyperlink" Target="file://localhost/Users/anniecerf/Documents/MISSIONS%20DEPARTEMENTALES%20-%20copie/formations/2017%202018/Etaples%20t%C3%A2ches%20complexes%20/(formation%2010%20et%2011%20octobre%20observables%20par%20%C3%A9tapes)%20pdf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anniecerf/Documents/MISSIONS%20DEPARTEMENTALES%20-%20copie/formations/2017%202018/Etaples%20t%C3%A2ches%20complexes%20/Banque%20de%20S%C3%A9quences%20Didactiques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anniecerf/Documents/MISSIONS%20DEPARTEMENTALES%20-%20copie/socle/RAE_Evaluation_socle_cycle_2_643339.pdf" TargetMode="External"/><Relationship Id="rId3" Type="http://schemas.openxmlformats.org/officeDocument/2006/relationships/hyperlink" Target="file://localhost/Users/anniecerf/Documents/MISSIONS%20DEPARTEMENTALES%20-%20copie/socle/RAE_Evaluation_socle_cycle_3_643744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11400" y="4495800"/>
            <a:ext cx="6527800" cy="10623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Evaluer les compétences en maîtrise de la langue</a:t>
            </a:r>
            <a:br>
              <a:rPr lang="fr-FR" dirty="0" smtClean="0"/>
            </a:br>
            <a:r>
              <a:rPr lang="fr-FR" dirty="0" smtClean="0"/>
              <a:t>Circonscription d’Etaples Octobre 2017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00600" y="5892800"/>
            <a:ext cx="4038600" cy="41835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Annie Cerf IEN chargée des missions maternelle maîtrise de la langue département du Pas-de-Calais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30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Donner de la valeur </a:t>
            </a:r>
            <a:r>
              <a:rPr lang="fr-FR" dirty="0" smtClean="0"/>
              <a:t>aux productions des élèves </a:t>
            </a:r>
          </a:p>
          <a:p>
            <a:r>
              <a:rPr lang="fr-FR" dirty="0" smtClean="0"/>
              <a:t>Contribuer à </a:t>
            </a:r>
            <a:r>
              <a:rPr lang="fr-FR" b="1" dirty="0" smtClean="0"/>
              <a:t>l’information des élèves et de leur famille </a:t>
            </a:r>
            <a:r>
              <a:rPr lang="fr-FR" dirty="0" smtClean="0"/>
              <a:t>sur les progrès réalisés</a:t>
            </a:r>
          </a:p>
          <a:p>
            <a:r>
              <a:rPr lang="fr-FR" dirty="0" smtClean="0"/>
              <a:t>L’évaluation régulière est avant tout un acte pédagogique </a:t>
            </a:r>
            <a:r>
              <a:rPr lang="fr-FR" b="1" dirty="0" smtClean="0"/>
              <a:t>constitutif de l’acte d’enseignement</a:t>
            </a:r>
          </a:p>
          <a:p>
            <a:r>
              <a:rPr lang="fr-FR" dirty="0" smtClean="0"/>
              <a:t>Elle permet de réguler les enseignements et de proposer</a:t>
            </a:r>
          </a:p>
          <a:p>
            <a:pPr lvl="1"/>
            <a:r>
              <a:rPr lang="fr-FR" dirty="0" smtClean="0"/>
              <a:t>Des ajustements qui encouragent chaque élève à s’engager et progresser </a:t>
            </a:r>
          </a:p>
          <a:p>
            <a:pPr lvl="1"/>
            <a:r>
              <a:rPr lang="fr-FR" dirty="0" smtClean="0"/>
              <a:t>Des étayages qui renforcent les premiers acquis</a:t>
            </a:r>
          </a:p>
          <a:p>
            <a:pPr lvl="1"/>
            <a:r>
              <a:rPr lang="fr-FR" b="1" dirty="0" smtClean="0"/>
              <a:t>Des situations suffisamment ambitieuses pour susciter l’envie d’apprendre encore davantage.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1111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pour les apprentissages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Cela nécessite </a:t>
            </a:r>
            <a:r>
              <a:rPr lang="fr-FR" b="1" dirty="0" smtClean="0"/>
              <a:t>une réflexion en équipe</a:t>
            </a:r>
            <a:r>
              <a:rPr lang="fr-FR" dirty="0" smtClean="0"/>
              <a:t>, dans la logique du cycle. </a:t>
            </a:r>
          </a:p>
          <a:p>
            <a:r>
              <a:rPr lang="fr-FR" dirty="0" err="1" smtClean="0"/>
              <a:t>Cf</a:t>
            </a:r>
            <a:r>
              <a:rPr lang="fr-FR" dirty="0" smtClean="0"/>
              <a:t> note de service n° 21 Mai 2017 : « Préciser ce qu’est un objectif d’apprentissage tel qu’il est indiqué dans le LSU (bilan des acquis scolaires): </a:t>
            </a:r>
            <a:r>
              <a:rPr lang="fr-FR" b="1" dirty="0" smtClean="0"/>
              <a:t>un objectif d’apprentissage </a:t>
            </a:r>
            <a:r>
              <a:rPr lang="fr-FR" dirty="0" smtClean="0"/>
              <a:t>est une cible à atteindre, la maîtrise d’un niveau de compétence (qui associe connaissance(s), capacité(s)et attitude(s)dans une situation donnée. </a:t>
            </a:r>
            <a:r>
              <a:rPr lang="fr-FR" b="1" dirty="0" smtClean="0"/>
              <a:t>Il est atteint lorsque l’élève est en mesure de mobiliser efficacement la compétence de façon répétée, dans des situations variées et inédites</a:t>
            </a:r>
            <a:r>
              <a:rPr lang="fr-FR" dirty="0" smtClean="0"/>
              <a:t>.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90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n’y a pas d’apprentissage si </a:t>
            </a:r>
            <a:r>
              <a:rPr lang="fr-FR" b="1" dirty="0" smtClean="0"/>
              <a:t>l’élève n’est pas confronté à des tâches nouvelles mobilisant des compétences </a:t>
            </a:r>
            <a:r>
              <a:rPr lang="fr-FR" dirty="0" smtClean="0"/>
              <a:t>déjà sollicitées. C’est la réalisation de ces tâches qui permet de </a:t>
            </a:r>
            <a:r>
              <a:rPr lang="fr-FR" b="1" dirty="0" smtClean="0"/>
              <a:t>rendre observables </a:t>
            </a:r>
            <a:r>
              <a:rPr lang="fr-FR" dirty="0" smtClean="0"/>
              <a:t>ces apprentissages. </a:t>
            </a:r>
          </a:p>
          <a:p>
            <a:r>
              <a:rPr lang="fr-FR" dirty="0" smtClean="0"/>
              <a:t>L’objectif d’apprentissage doit être accessible, raisonnable, explicite et partagé avec les élèves afin qu’ils puissent s’engager dans les tâches à réaliser.  </a:t>
            </a:r>
          </a:p>
          <a:p>
            <a:pPr marL="1828800" lvl="8" indent="0">
              <a:buNone/>
            </a:pPr>
            <a:endParaRPr lang="fr-FR" dirty="0"/>
          </a:p>
          <a:p>
            <a:pPr marL="1828800" lvl="8" indent="0">
              <a:buNone/>
            </a:pPr>
            <a:r>
              <a:rPr lang="fr-FR" dirty="0" smtClean="0"/>
              <a:t>Pour l’enseignant déterminer des objectifs et des tâches correspondantes. Avoir en tête des variables didactiques.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Flèche vers la droite 3"/>
          <p:cNvSpPr/>
          <p:nvPr/>
        </p:nvSpPr>
        <p:spPr>
          <a:xfrm>
            <a:off x="600879" y="480483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0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979706"/>
          </a:xfrm>
        </p:spPr>
        <p:txBody>
          <a:bodyPr/>
          <a:lstStyle/>
          <a:p>
            <a:r>
              <a:rPr lang="fr-FR" dirty="0" smtClean="0"/>
              <a:t>Comment enseigner pour pouvoir évaluer positivement et par l’observation?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2463800"/>
            <a:ext cx="7556313" cy="3662363"/>
          </a:xfrm>
        </p:spPr>
        <p:txBody>
          <a:bodyPr/>
          <a:lstStyle/>
          <a:p>
            <a:r>
              <a:rPr lang="fr-FR" b="1" dirty="0" smtClean="0"/>
              <a:t>Se donner les moyens d’observer </a:t>
            </a:r>
            <a:r>
              <a:rPr lang="fr-FR" dirty="0" smtClean="0"/>
              <a:t>les élèves (temps, espaces, situations, place de l’enseignant</a:t>
            </a:r>
            <a:r>
              <a:rPr lang="is-IS" dirty="0" smtClean="0"/>
              <a:t>…)</a:t>
            </a:r>
            <a:endParaRPr lang="fr-FR" dirty="0" smtClean="0"/>
          </a:p>
          <a:p>
            <a:r>
              <a:rPr lang="fr-FR" b="1" dirty="0" smtClean="0"/>
              <a:t>Savoir quoi observer </a:t>
            </a:r>
          </a:p>
          <a:p>
            <a:r>
              <a:rPr lang="fr-FR" b="1" dirty="0" smtClean="0"/>
              <a:t>Savoir ce qui constitue un progrès </a:t>
            </a:r>
            <a:r>
              <a:rPr lang="fr-FR" dirty="0" smtClean="0"/>
              <a:t>pour un élève donné à un moment donné: savoirs didactiques de l’enseignant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64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tâches complexes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/>
              <a:t>Définition</a:t>
            </a:r>
            <a:r>
              <a:rPr lang="fr-FR" dirty="0" smtClean="0"/>
              <a:t>: c’est une tâche mobilisant des ressources internes (culture, capacités, connaissances, vécu</a:t>
            </a:r>
            <a:r>
              <a:rPr lang="is-IS" dirty="0" smtClean="0"/>
              <a:t>…)et externes (aides méthodologiques, protocoles, fiches techniques, ressources documentaires...). Dans ce contexte, </a:t>
            </a:r>
            <a:r>
              <a:rPr lang="is-IS" b="1" dirty="0" smtClean="0"/>
              <a:t>complexe ne veut pas dire compliqué. </a:t>
            </a:r>
          </a:p>
          <a:p>
            <a:r>
              <a:rPr lang="is-IS" dirty="0" smtClean="0"/>
              <a:t>Pourquoi? </a:t>
            </a:r>
            <a:r>
              <a:rPr lang="fr-FR" dirty="0" smtClean="0"/>
              <a:t>D</a:t>
            </a:r>
            <a:r>
              <a:rPr lang="is-IS" dirty="0" smtClean="0"/>
              <a:t>ans la vie courante, les situations sont toujours complexes, à un degré plus ou moins important. Les résoudre ne se réduit pas à les découper en une somme de tâches simples effectuées les unes après les autres sans lien apparent.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9597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tâches complexes/ enseignement explicite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ne peut y avoir de compétence sans connaissances préalables. </a:t>
            </a:r>
          </a:p>
          <a:p>
            <a:r>
              <a:rPr lang="fr-FR" dirty="0" smtClean="0"/>
              <a:t>Par conséquent, la tâche complexe est le point d’arrivée (et non le point de départ)</a:t>
            </a:r>
          </a:p>
          <a:p>
            <a:r>
              <a:rPr lang="fr-FR" dirty="0" smtClean="0"/>
              <a:t>Concrètement, cela signifie </a:t>
            </a:r>
            <a:r>
              <a:rPr lang="fr-FR" b="1" dirty="0" smtClean="0"/>
              <a:t>qu’il faut d’abord enseigner des connaissances, des savoirs notionnels</a:t>
            </a:r>
            <a:r>
              <a:rPr lang="fr-FR" dirty="0" smtClean="0"/>
              <a:t>. L’enseignement doit </a:t>
            </a:r>
            <a:r>
              <a:rPr lang="fr-FR" b="1" dirty="0" smtClean="0"/>
              <a:t>augmenter la quantité et la qualité des connaissances stockées dans la mémoire à long terme </a:t>
            </a:r>
            <a:r>
              <a:rPr lang="fr-FR" dirty="0" smtClean="0"/>
              <a:t>pour que l’élève acquière des compétences.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7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stades pour atteindre une compétence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Les savoirs notionnels </a:t>
            </a:r>
            <a:r>
              <a:rPr lang="fr-FR" dirty="0" smtClean="0"/>
              <a:t>(quoi faire): c’est le stade de l’habileté ou </a:t>
            </a:r>
            <a:r>
              <a:rPr lang="fr-FR" dirty="0" smtClean="0">
                <a:solidFill>
                  <a:srgbClr val="FF0000"/>
                </a:solidFill>
              </a:rPr>
              <a:t>des connaissances</a:t>
            </a:r>
          </a:p>
          <a:p>
            <a:r>
              <a:rPr lang="fr-FR" b="1" dirty="0" smtClean="0"/>
              <a:t>Les savoirs procéduraux </a:t>
            </a:r>
            <a:r>
              <a:rPr lang="fr-FR" dirty="0" smtClean="0"/>
              <a:t>(quand, où, pourquoi et comment le faire) c’est le stade de </a:t>
            </a:r>
            <a:r>
              <a:rPr lang="fr-FR" dirty="0" smtClean="0">
                <a:solidFill>
                  <a:srgbClr val="FF0000"/>
                </a:solidFill>
              </a:rPr>
              <a:t>la capacité</a:t>
            </a:r>
          </a:p>
          <a:p>
            <a:r>
              <a:rPr lang="fr-FR" b="1" dirty="0" smtClean="0"/>
              <a:t>Les savoirs transférables</a:t>
            </a:r>
            <a:r>
              <a:rPr lang="fr-FR" dirty="0" smtClean="0"/>
              <a:t>: c’est le stade de </a:t>
            </a:r>
            <a:r>
              <a:rPr lang="fr-FR" dirty="0" smtClean="0">
                <a:solidFill>
                  <a:srgbClr val="FF0000"/>
                </a:solidFill>
              </a:rPr>
              <a:t>la compétence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95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devenir compétent, l’élève doit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Comprendre et mémoriser ce qu’il a appris (comment mémorise-t-on? </a:t>
            </a:r>
            <a:r>
              <a:rPr lang="fr-FR" b="1" dirty="0" smtClean="0"/>
              <a:t>La mémorisation doit faire partie intégrante de l’enseignement.</a:t>
            </a:r>
          </a:p>
          <a:p>
            <a:r>
              <a:rPr lang="fr-FR" b="1" dirty="0" smtClean="0"/>
              <a:t>Se servir fréquemment et avec succès de ce qu’il a appris </a:t>
            </a:r>
            <a:r>
              <a:rPr lang="fr-FR" dirty="0" smtClean="0"/>
              <a:t>dans des situations </a:t>
            </a:r>
            <a:r>
              <a:rPr lang="fr-FR" dirty="0" smtClean="0">
                <a:solidFill>
                  <a:srgbClr val="FF0000"/>
                </a:solidFill>
              </a:rPr>
              <a:t>diverses</a:t>
            </a:r>
            <a:r>
              <a:rPr lang="fr-FR" dirty="0" smtClean="0"/>
              <a:t>, avec </a:t>
            </a:r>
            <a:r>
              <a:rPr lang="fr-FR" dirty="0" smtClean="0">
                <a:solidFill>
                  <a:srgbClr val="FF0000"/>
                </a:solidFill>
              </a:rPr>
              <a:t>une progressivité </a:t>
            </a:r>
            <a:r>
              <a:rPr lang="fr-FR" dirty="0" smtClean="0"/>
              <a:t>dans la difficulté.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09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L’enseignant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smtClean="0"/>
              <a:t>Temps 1</a:t>
            </a:r>
            <a:r>
              <a:rPr lang="fr-FR" b="1" dirty="0" smtClean="0"/>
              <a:t>: enseigner </a:t>
            </a:r>
            <a:r>
              <a:rPr lang="fr-FR" dirty="0" smtClean="0"/>
              <a:t>dans un premier temps, les savoirs notionnels de façon cohérente (habiletés, connaissances)</a:t>
            </a:r>
          </a:p>
          <a:p>
            <a:r>
              <a:rPr lang="fr-FR" b="1" i="1" dirty="0" smtClean="0"/>
              <a:t>Temps 2</a:t>
            </a:r>
            <a:r>
              <a:rPr lang="fr-FR" dirty="0" smtClean="0"/>
              <a:t>: proposer des situations </a:t>
            </a:r>
            <a:r>
              <a:rPr lang="fr-FR" b="1" dirty="0" smtClean="0"/>
              <a:t>nombreuses et variées </a:t>
            </a:r>
            <a:r>
              <a:rPr lang="fr-FR" dirty="0" smtClean="0"/>
              <a:t>en apprenant aux élèves à mobiliser leurs connaissances (capacités)</a:t>
            </a:r>
          </a:p>
          <a:p>
            <a:r>
              <a:rPr lang="fr-FR" b="1" i="1" dirty="0" smtClean="0"/>
              <a:t>Temps 3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entraîner </a:t>
            </a:r>
            <a:r>
              <a:rPr lang="fr-FR" dirty="0" smtClean="0"/>
              <a:t>les élèves à</a:t>
            </a:r>
            <a:r>
              <a:rPr lang="fr-FR" b="1" dirty="0" smtClean="0"/>
              <a:t> transférer leurs savoirs dans des tâches complexes </a:t>
            </a:r>
            <a:r>
              <a:rPr lang="fr-FR" dirty="0" smtClean="0"/>
              <a:t>(compétence)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99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apprenants n’apprennent pas seuls, cependant ils ne sont pas non plus passifs, ils sont partie prenante de leurs apprentissages</a:t>
            </a:r>
            <a:r>
              <a:rPr lang="fr-FR" dirty="0" smtClean="0"/>
              <a:t>. Cela vaut également pour un enseignement explicite.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39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Rappels sur ce que sont les nouvelles modalités d’évaluation</a:t>
            </a:r>
          </a:p>
          <a:p>
            <a:r>
              <a:rPr lang="fr-FR" dirty="0" smtClean="0"/>
              <a:t>Ce qu’est l’évaluation d’une compétence </a:t>
            </a:r>
          </a:p>
          <a:p>
            <a:r>
              <a:rPr lang="fr-FR" dirty="0" smtClean="0"/>
              <a:t>La détermination des objectifs </a:t>
            </a:r>
          </a:p>
          <a:p>
            <a:r>
              <a:rPr lang="fr-FR" dirty="0" smtClean="0"/>
              <a:t>Les continuités avec l’école maternelle</a:t>
            </a:r>
          </a:p>
          <a:p>
            <a:r>
              <a:rPr lang="fr-FR" dirty="0" smtClean="0"/>
              <a:t>Des exemples en maîtrise de la langue pour les différents cycles.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4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la compréhension des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Suffit-il de donner un texte à lire en situation d’évaluation, de poser quelques questions à l’écrit (explicites, implicites), pour déclarer l’élève compétent en compréhension de texte? </a:t>
            </a:r>
          </a:p>
          <a:p>
            <a:r>
              <a:rPr lang="fr-FR" dirty="0" smtClean="0"/>
              <a:t>Comment évaluer l’élève qui n’a répondu à aucune question? </a:t>
            </a:r>
          </a:p>
          <a:p>
            <a:r>
              <a:rPr lang="fr-FR" dirty="0" smtClean="0"/>
              <a:t>Comment savoir quelles capacités et quelles habiletés il a mobilisées? </a:t>
            </a:r>
          </a:p>
          <a:p>
            <a:r>
              <a:rPr lang="fr-FR" dirty="0" smtClean="0"/>
              <a:t>L’évaluation nécessite des </a:t>
            </a:r>
            <a:r>
              <a:rPr lang="fr-FR" b="1" dirty="0" smtClean="0"/>
              <a:t>entretiens d’explicitation </a:t>
            </a:r>
            <a:r>
              <a:rPr lang="fr-FR" dirty="0" smtClean="0"/>
              <a:t>avec les élèves pour savoir comment faire évoluer l’enseignement pour que l’élève devienne compétent.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48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l’évaluation à l’observation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 veut dire « observer? »</a:t>
            </a:r>
          </a:p>
          <a:p>
            <a:r>
              <a:rPr lang="fr-FR" dirty="0" smtClean="0"/>
              <a:t>Que veut dire « aider l’enfant à apprendre »?</a:t>
            </a:r>
          </a:p>
          <a:p>
            <a:r>
              <a:rPr lang="fr-FR" dirty="0" smtClean="0"/>
              <a:t>Quel est le rôle de l’enseignant?</a:t>
            </a:r>
          </a:p>
          <a:p>
            <a:r>
              <a:rPr lang="fr-FR" dirty="0" smtClean="0"/>
              <a:t>Quel est le rôle de l’observation?</a:t>
            </a:r>
          </a:p>
          <a:p>
            <a:r>
              <a:rPr lang="fr-FR" dirty="0" smtClean="0"/>
              <a:t>Quel est le rôle de l’enfant? </a:t>
            </a:r>
          </a:p>
        </p:txBody>
      </p:sp>
    </p:spTree>
    <p:extLst>
      <p:ext uri="{BB962C8B-B14F-4D97-AF65-F5344CB8AC3E}">
        <p14:creationId xmlns:p14="http://schemas.microsoft.com/office/powerpoint/2010/main" val="341047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des traces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Etre </a:t>
            </a:r>
            <a:r>
              <a:rPr lang="fr-FR" b="1" dirty="0" smtClean="0"/>
              <a:t>sensible aux traces</a:t>
            </a:r>
            <a:r>
              <a:rPr lang="fr-FR" dirty="0" smtClean="0"/>
              <a:t>: être observateur et attentif</a:t>
            </a:r>
          </a:p>
          <a:p>
            <a:r>
              <a:rPr lang="fr-FR" dirty="0" smtClean="0"/>
              <a:t>Prendre note, donner un </a:t>
            </a:r>
            <a:r>
              <a:rPr lang="fr-FR" dirty="0" err="1" smtClean="0"/>
              <a:t>feed</a:t>
            </a:r>
            <a:r>
              <a:rPr lang="fr-FR" dirty="0" smtClean="0"/>
              <a:t> back à l’élève ou le conduire à expliciter comment il s’y est pris pour obtenir cette trace</a:t>
            </a:r>
          </a:p>
          <a:p>
            <a:r>
              <a:rPr lang="fr-FR" dirty="0" smtClean="0"/>
              <a:t>En maternelle, dans le carnet de suivi, c’est le cheminement du développement de l’enfant que l’on veut voir apparaître.</a:t>
            </a:r>
          </a:p>
          <a:p>
            <a:r>
              <a:rPr lang="fr-FR" b="1" dirty="0" smtClean="0"/>
              <a:t>Observer c’est regarder mais aussi entendre</a:t>
            </a:r>
            <a:r>
              <a:rPr lang="fr-FR" dirty="0" smtClean="0"/>
              <a:t>: essayer de voir où l’enfant en est dans la construction des concepts et lui proposer des activités dans sa ZPD.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96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Il faut connaître les éléments du développement de l’enfant pour décoder les apprentissages que chaque enfant fait dans le quotidien de la classe. </a:t>
            </a:r>
          </a:p>
          <a:p>
            <a:r>
              <a:rPr lang="fr-FR" dirty="0" smtClean="0"/>
              <a:t>Exemple en GS ou au CP les productions d’écrits quand on ne sait pas encore lire. 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47399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6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49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5215425" cy="34769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10661" y="3906533"/>
            <a:ext cx="5751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Il faut chausser les bonnes lunettes </a:t>
            </a:r>
          </a:p>
          <a:p>
            <a:r>
              <a:rPr lang="fr-FR" sz="2400" b="1" dirty="0" smtClean="0"/>
              <a:t>pour pouvoir lire l’activité de l’élève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24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 en maternelle progression d’observables réalisée avec des enseignants à partir des indicateurs de progrès en ligne sur </a:t>
            </a:r>
            <a:r>
              <a:rPr lang="fr-FR" dirty="0" err="1" smtClean="0"/>
              <a:t>Eduscol</a:t>
            </a:r>
            <a:r>
              <a:rPr lang="fr-FR" dirty="0" smtClean="0"/>
              <a:t>: </a:t>
            </a:r>
          </a:p>
          <a:p>
            <a:r>
              <a:rPr lang="fr-FR" dirty="0" smtClean="0">
                <a:hlinkClick r:id="rId2" action="ppaction://hlinkfile"/>
              </a:rPr>
              <a:t>indicateurs de progrès maternelle</a:t>
            </a:r>
            <a:endParaRPr lang="fr-FR" dirty="0" smtClean="0"/>
          </a:p>
          <a:p>
            <a:r>
              <a:rPr lang="fr-FR" dirty="0" smtClean="0">
                <a:hlinkClick r:id="rId3" action="ppaction://hlinkfile"/>
              </a:rPr>
              <a:t>progressivité langage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89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exemple: l’apprentissage de la lecture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Lire, une tâche complexe? Est-ce qu’on confronte immédiatement en début d’apprentissage les élèves à la complexité d’un texte? </a:t>
            </a:r>
          </a:p>
          <a:p>
            <a:r>
              <a:rPr lang="fr-FR" dirty="0" smtClean="0"/>
              <a:t>Cela demande de partager, en équipe, ce qu’est l’apprentissage de la lecture pour chacun des enseignants</a:t>
            </a:r>
          </a:p>
          <a:p>
            <a:r>
              <a:rPr lang="fr-FR" dirty="0" smtClean="0"/>
              <a:t>Enseignement explicite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smtClean="0"/>
              <a:t>connaissances: exemple les CGP</a:t>
            </a:r>
          </a:p>
          <a:p>
            <a:pPr lvl="1"/>
            <a:r>
              <a:rPr lang="fr-FR" dirty="0" smtClean="0"/>
              <a:t>De stratégies: exemple: traiter des inférences, des analogies, les reprises anaphoriques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41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7-10 à 21.08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0"/>
            <a:ext cx="9144000" cy="51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 en maternelle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Video</a:t>
            </a:r>
            <a:r>
              <a:rPr lang="fr-FR" dirty="0" smtClean="0"/>
              <a:t> BSD encodage d’une phrase </a:t>
            </a:r>
            <a:r>
              <a:rPr lang="fr-FR" dirty="0" smtClean="0">
                <a:hlinkClick r:id="rId2" action="ppaction://hlinkfile"/>
              </a:rPr>
              <a:t>Video BSD</a:t>
            </a:r>
            <a:endParaRPr lang="fr-FR" dirty="0" smtClean="0"/>
          </a:p>
          <a:p>
            <a:r>
              <a:rPr lang="fr-FR" dirty="0" smtClean="0"/>
              <a:t>Situation complexe? </a:t>
            </a:r>
          </a:p>
          <a:p>
            <a:r>
              <a:rPr lang="fr-FR" dirty="0" smtClean="0"/>
              <a:t>A quelles conditions cette situation met-elle les élèves en situation de réussite?</a:t>
            </a:r>
          </a:p>
          <a:p>
            <a:r>
              <a:rPr lang="fr-FR" dirty="0" smtClean="0"/>
              <a:t>Quelles informations tirer de cette séance pour l’évaluation des élèves?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87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nouvelles modalités d’évaluation à la rentrée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Enjeux </a:t>
            </a:r>
          </a:p>
          <a:p>
            <a:r>
              <a:rPr lang="fr-FR" dirty="0" smtClean="0"/>
              <a:t>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584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documents d’aide pour le cycle 2 et le cycle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Sur </a:t>
            </a:r>
            <a:r>
              <a:rPr lang="fr-FR" dirty="0" err="1" smtClean="0"/>
              <a:t>Eduscol</a:t>
            </a:r>
            <a:r>
              <a:rPr lang="fr-FR" dirty="0" smtClean="0"/>
              <a:t>: des documents d’accompagnement à l’évaluation des compétences du socle </a:t>
            </a:r>
          </a:p>
          <a:p>
            <a:r>
              <a:rPr lang="fr-FR" dirty="0" smtClean="0">
                <a:hlinkClick r:id="rId2" action="ppaction://hlinkfile"/>
              </a:rPr>
              <a:t>Cycle 2</a:t>
            </a:r>
            <a:endParaRPr lang="fr-FR" dirty="0" smtClean="0"/>
          </a:p>
          <a:p>
            <a:r>
              <a:rPr lang="fr-FR" dirty="0" smtClean="0">
                <a:hlinkClick r:id="rId3" action="ppaction://hlinkfile"/>
              </a:rPr>
              <a:t>Cycle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23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L’évaluation des acquis scolaires des élèves vise </a:t>
            </a:r>
            <a:r>
              <a:rPr lang="fr-FR" b="1" dirty="0" smtClean="0"/>
              <a:t>à améliorer l’efficacité des apprentissages</a:t>
            </a:r>
            <a:r>
              <a:rPr lang="fr-FR" dirty="0" smtClean="0"/>
              <a:t> en permettant à chaque élève d’identifier ses acquis et ses difficultés afin de pouvoir progresser.</a:t>
            </a:r>
          </a:p>
          <a:p>
            <a:r>
              <a:rPr lang="fr-FR" dirty="0" smtClean="0"/>
              <a:t>Est privilégiée une évaluation positive, simple et lisible, qui valorise les </a:t>
            </a:r>
            <a:r>
              <a:rPr lang="fr-FR" b="1" dirty="0" smtClean="0"/>
              <a:t>progrès</a:t>
            </a:r>
            <a:r>
              <a:rPr lang="fr-FR" dirty="0" smtClean="0"/>
              <a:t>, soutient la </a:t>
            </a:r>
            <a:r>
              <a:rPr lang="fr-FR" b="1" dirty="0" smtClean="0"/>
              <a:t>motivation</a:t>
            </a:r>
            <a:r>
              <a:rPr lang="fr-FR" dirty="0" smtClean="0"/>
              <a:t> et encourage les </a:t>
            </a:r>
            <a:r>
              <a:rPr lang="fr-FR" b="1" dirty="0" smtClean="0"/>
              <a:t>initiatives </a:t>
            </a:r>
            <a:r>
              <a:rPr lang="fr-FR" dirty="0" smtClean="0"/>
              <a:t>des élèves.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85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des compétences du socle en cours et en fin de cycle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maîtrise des compétences du socle commun s’évalue désormais sur la base des connaissances  et compétences </a:t>
            </a:r>
            <a:r>
              <a:rPr lang="fr-FR" b="1" dirty="0" smtClean="0"/>
              <a:t>fixées par les programmes d’enseignement </a:t>
            </a:r>
            <a:r>
              <a:rPr lang="fr-FR" dirty="0" smtClean="0"/>
              <a:t>permettant une seule et même évaluation des acquis.</a:t>
            </a:r>
          </a:p>
          <a:p>
            <a:r>
              <a:rPr lang="fr-FR" b="1" dirty="0" smtClean="0"/>
              <a:t>Les attendus de fin de cycle </a:t>
            </a:r>
            <a:r>
              <a:rPr lang="fr-FR" dirty="0" smtClean="0"/>
              <a:t>précisés dans les programmes donnent aux équipes enseignantes, aux élèves et à leur famille les repères nécessaires pour apprécier le degré d’acquisition des connaissances et des compétences ainsi que la progression de chaque élève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54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fin de cycle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b="1" dirty="0"/>
              <a:t>positionnement de l'élève sur l'échelle du niveau de maîtrise des compétences du socle</a:t>
            </a:r>
            <a:r>
              <a:rPr lang="fr-FR" dirty="0"/>
              <a:t> s'appuie sur le bilan de ce qu'il a acquis durant le cycle. </a:t>
            </a:r>
            <a:r>
              <a:rPr lang="fr-FR" dirty="0">
                <a:solidFill>
                  <a:srgbClr val="FF0000"/>
                </a:solidFill>
              </a:rPr>
              <a:t>Il ne résulte pas d'une évaluation spécifique</a:t>
            </a:r>
            <a:r>
              <a:rPr lang="fr-FR" dirty="0"/>
              <a:t>, mais s'apprécie </a:t>
            </a:r>
            <a:r>
              <a:rPr lang="fr-FR" b="1" dirty="0"/>
              <a:t>à partir du suivi régulier des apprentissages</a:t>
            </a:r>
            <a:r>
              <a:rPr lang="fr-FR" dirty="0"/>
              <a:t> que les enseignants réalisent au regard des objectifs fixés par les programmes pour les différents enseignements qui contribuent à l'acquisition des compétences des cinq domaines du socle.</a:t>
            </a:r>
          </a:p>
        </p:txBody>
      </p:sp>
    </p:spTree>
    <p:extLst>
      <p:ext uri="{BB962C8B-B14F-4D97-AF65-F5344CB8AC3E}">
        <p14:creationId xmlns:p14="http://schemas.microsoft.com/office/powerpoint/2010/main" val="84329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954306"/>
          </a:xfrm>
        </p:spPr>
        <p:txBody>
          <a:bodyPr/>
          <a:lstStyle/>
          <a:p>
            <a:r>
              <a:rPr lang="fr-FR" dirty="0" smtClean="0"/>
              <a:t>Principes d’action pour évaluer les acquis des élèves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474" y="4749800"/>
            <a:ext cx="7556313" cy="13763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6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Observer, proposer quelques situations spécifiques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Partir du </a:t>
            </a:r>
            <a:r>
              <a:rPr lang="fr-FR" b="1" dirty="0" smtClean="0"/>
              <a:t>quotidien de la classe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observer pour évaluer</a:t>
            </a:r>
            <a:r>
              <a:rPr lang="fr-FR" dirty="0" smtClean="0"/>
              <a:t>: dans le quotidien de la classe, l’enseignant </a:t>
            </a:r>
            <a:r>
              <a:rPr lang="fr-FR" dirty="0" smtClean="0">
                <a:solidFill>
                  <a:srgbClr val="FF0000"/>
                </a:solidFill>
              </a:rPr>
              <a:t>prélève des informations, des indices significatifs</a:t>
            </a:r>
            <a:r>
              <a:rPr lang="fr-FR" dirty="0" smtClean="0"/>
              <a:t> des progrès et des acquis attendus des élèves </a:t>
            </a:r>
          </a:p>
          <a:p>
            <a:r>
              <a:rPr lang="fr-FR" b="1" dirty="0" smtClean="0"/>
              <a:t>Des situations d’évaluation à certains moments</a:t>
            </a:r>
            <a:r>
              <a:rPr lang="fr-FR" dirty="0" smtClean="0"/>
              <a:t>. Il peut parfois être nécessaire de concevoir des situations particulières d’évaluation pour effectuer des observations ciblées. Ces temps d’évaluation, lorsqu’ils sont nécessaires, ne doivent intervenir qu’après un temps d’apprentissage suffisant.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7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Evaluer de manière constructive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Réguler les enseignements</a:t>
            </a:r>
          </a:p>
          <a:p>
            <a:r>
              <a:rPr lang="fr-FR" dirty="0" smtClean="0"/>
              <a:t>Soutenir les apprentissages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19683"/>
      </p:ext>
    </p:extLst>
  </p:cSld>
  <p:clrMapOvr>
    <a:masterClrMapping/>
  </p:clrMapOvr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470</TotalTime>
  <Words>1369</Words>
  <Application>Microsoft Macintosh PowerPoint</Application>
  <PresentationFormat>Présentation à l'écran 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Avantage</vt:lpstr>
      <vt:lpstr>Evaluer les compétences en maîtrise de la langue Circonscription d’Etaples Octobre 2017 </vt:lpstr>
      <vt:lpstr>Plan de la formation</vt:lpstr>
      <vt:lpstr>De nouvelles modalités d’évaluation à la rentrée 2016</vt:lpstr>
      <vt:lpstr>Présentation PowerPoint</vt:lpstr>
      <vt:lpstr>Évaluation des compétences du socle en cours et en fin de cycle</vt:lpstr>
      <vt:lpstr>En fin de cycle </vt:lpstr>
      <vt:lpstr>Principes d’action pour évaluer les acquis des élèves </vt:lpstr>
      <vt:lpstr>Observer, proposer quelques situations spécifiques </vt:lpstr>
      <vt:lpstr>Evaluer de manière constructive</vt:lpstr>
      <vt:lpstr>Présentation PowerPoint</vt:lpstr>
      <vt:lpstr>Evaluer pour les apprentissages </vt:lpstr>
      <vt:lpstr>Présentation PowerPoint</vt:lpstr>
      <vt:lpstr>Comment enseigner pour pouvoir évaluer positivement et par l’observation? </vt:lpstr>
      <vt:lpstr>Les tâches complexes </vt:lpstr>
      <vt:lpstr>Les tâches complexes/ enseignement explicite</vt:lpstr>
      <vt:lpstr>3 stades pour atteindre une compétence</vt:lpstr>
      <vt:lpstr>Pour devenir compétent, l’élève doit</vt:lpstr>
      <vt:lpstr>L’enseignant</vt:lpstr>
      <vt:lpstr>Présentation PowerPoint</vt:lpstr>
      <vt:lpstr>Exemple de la compréhension des textes</vt:lpstr>
      <vt:lpstr>De l’évaluation à l’observation </vt:lpstr>
      <vt:lpstr>Evaluer des traces </vt:lpstr>
      <vt:lpstr>Présentation PowerPoint</vt:lpstr>
      <vt:lpstr>Présentation PowerPoint</vt:lpstr>
      <vt:lpstr>Présentation PowerPoint</vt:lpstr>
      <vt:lpstr>Présentation PowerPoint</vt:lpstr>
      <vt:lpstr>Un exemple: l’apprentissage de la lecture </vt:lpstr>
      <vt:lpstr>Présentation PowerPoint</vt:lpstr>
      <vt:lpstr>Un exemple en maternelle</vt:lpstr>
      <vt:lpstr>Des documents d’aide pour le cycle 2 et le cycle 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Perso</dc:creator>
  <cp:lastModifiedBy>Perso</cp:lastModifiedBy>
  <cp:revision>49</cp:revision>
  <dcterms:created xsi:type="dcterms:W3CDTF">2017-10-01T09:50:23Z</dcterms:created>
  <dcterms:modified xsi:type="dcterms:W3CDTF">2017-10-13T18:37:19Z</dcterms:modified>
</cp:coreProperties>
</file>